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59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8" r:id="rId29"/>
    <p:sldId id="287" r:id="rId30"/>
    <p:sldId id="289" r:id="rId31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95"/>
    <p:restoredTop sz="93135"/>
  </p:normalViewPr>
  <p:slideViewPr>
    <p:cSldViewPr>
      <p:cViewPr varScale="1">
        <p:scale>
          <a:sx n="52" d="100"/>
          <a:sy n="52" d="100"/>
        </p:scale>
        <p:origin x="-79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827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86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55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22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75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74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182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88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45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4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92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A3BE9-ED18-470E-94A7-0C6487869046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88A97-F721-444E-9F96-53057F397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2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Relationship Id="rId3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914400" y="1524000"/>
            <a:ext cx="7662932" cy="4154984"/>
          </a:xfrm>
          <a:prstGeom prst="rect">
            <a:avLst/>
          </a:prstGeom>
          <a:noFill/>
          <a:effectLst>
            <a:glow rad="5461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dirty="0">
                <a:latin typeface="KG Candy Cane Stripe" charset="0"/>
                <a:ea typeface="KG Candy Cane Stripe" charset="0"/>
                <a:cs typeface="KG Candy Cane Stripe" charset="0"/>
              </a:rPr>
              <a:t>Life Cycle </a:t>
            </a:r>
            <a:br>
              <a:rPr lang="en-US" sz="8800" dirty="0">
                <a:latin typeface="KG Candy Cane Stripe" charset="0"/>
                <a:ea typeface="KG Candy Cane Stripe" charset="0"/>
                <a:cs typeface="KG Candy Cane Stripe" charset="0"/>
              </a:rPr>
            </a:br>
            <a:r>
              <a:rPr lang="en-US" sz="8800" dirty="0">
                <a:latin typeface="KG Candy Cane Stripe" charset="0"/>
                <a:ea typeface="KG Candy Cane Stripe" charset="0"/>
                <a:cs typeface="KG Candy Cane Stripe" charset="0"/>
              </a:rPr>
              <a:t>of a </a:t>
            </a:r>
            <a:endParaRPr lang="en-US" sz="8800" dirty="0" smtClean="0">
              <a:latin typeface="KG Candy Cane Stripe" charset="0"/>
              <a:ea typeface="KG Candy Cane Stripe" charset="0"/>
              <a:cs typeface="KG Candy Cane Stripe" charset="0"/>
            </a:endParaRPr>
          </a:p>
          <a:p>
            <a:pPr algn="ctr"/>
            <a:r>
              <a:rPr lang="en-US" sz="8800" dirty="0" smtClean="0">
                <a:latin typeface="KG Candy Cane Stripe" charset="0"/>
                <a:ea typeface="KG Candy Cane Stripe" charset="0"/>
                <a:cs typeface="KG Candy Cane Stripe" charset="0"/>
              </a:rPr>
              <a:t>Pumpkin</a:t>
            </a:r>
            <a:endParaRPr lang="en-US" sz="8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MonicasCrazyMonday" panose="02000603000000000000" pitchFamily="2" charset="0"/>
              <a:ea typeface="MonicasCrazyMonda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789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371600" y="6096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KG Miss Kindergarten" charset="0"/>
                <a:ea typeface="KG Miss Kindergarten" charset="0"/>
                <a:cs typeface="KG Miss Kindergarten" charset="0"/>
              </a:rPr>
              <a:t>What do those words mean?</a:t>
            </a:r>
            <a:endParaRPr lang="en-US" sz="4800" dirty="0">
              <a:latin typeface="KG Miss Kindergarten" charset="0"/>
              <a:ea typeface="KG Miss Kindergarten" charset="0"/>
              <a:cs typeface="KG Miss Kindergarte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179260"/>
            <a:ext cx="7696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vine- a plant with a long, thin </a:t>
            </a:r>
          </a:p>
          <a:p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stem </a:t>
            </a:r>
          </a:p>
          <a:p>
            <a:endParaRPr lang="en-US" sz="3600" dirty="0" smtClean="0">
              <a:latin typeface="KG Lego House" charset="0"/>
              <a:ea typeface="KG Lego House" charset="0"/>
              <a:cs typeface="KG Lego House" charset="0"/>
            </a:endParaRPr>
          </a:p>
          <a:p>
            <a:r>
              <a:rPr lang="en-US" sz="3600" dirty="0" smtClean="0">
                <a:latin typeface="KG Lego House" charset="0"/>
                <a:ea typeface="KG Lego House" charset="0"/>
                <a:cs typeface="KG Lego House" charset="0"/>
              </a:rPr>
              <a:t>bumpy- </a:t>
            </a:r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covered with high spots or lumps </a:t>
            </a:r>
          </a:p>
          <a:p>
            <a:endParaRPr lang="en-US" sz="3600" dirty="0" smtClean="0">
              <a:latin typeface="KG Lego House" charset="0"/>
              <a:ea typeface="KG Lego House" charset="0"/>
              <a:cs typeface="KG Lego House" charset="0"/>
            </a:endParaRPr>
          </a:p>
          <a:p>
            <a:r>
              <a:rPr lang="en-US" sz="3600" dirty="0" smtClean="0">
                <a:latin typeface="KG Lego House" charset="0"/>
                <a:ea typeface="KG Lego House" charset="0"/>
                <a:cs typeface="KG Lego House" charset="0"/>
              </a:rPr>
              <a:t>smooth- </a:t>
            </a:r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flat or even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35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62000" y="2179260"/>
            <a:ext cx="769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KG Lego House" charset="0"/>
                <a:ea typeface="KG Lego House" charset="0"/>
                <a:cs typeface="KG Lego House" charset="0"/>
              </a:rPr>
              <a:t>READ THE STORY! </a:t>
            </a:r>
          </a:p>
          <a:p>
            <a:pPr algn="ctr"/>
            <a:endParaRPr lang="en-US" sz="3600" dirty="0">
              <a:latin typeface="KG Lego House" charset="0"/>
              <a:ea typeface="KG Lego House" charset="0"/>
              <a:cs typeface="KG Lego House" charset="0"/>
            </a:endParaRPr>
          </a:p>
          <a:p>
            <a:pPr algn="ctr"/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https://</a:t>
            </a:r>
            <a:r>
              <a:rPr lang="en-US" sz="3600" dirty="0" err="1">
                <a:latin typeface="KG Lego House" charset="0"/>
                <a:ea typeface="KG Lego House" charset="0"/>
                <a:cs typeface="KG Lego House" charset="0"/>
              </a:rPr>
              <a:t>www.youtube.com</a:t>
            </a:r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/</a:t>
            </a:r>
            <a:r>
              <a:rPr lang="en-US" sz="3600" dirty="0" err="1">
                <a:latin typeface="KG Lego House" charset="0"/>
                <a:ea typeface="KG Lego House" charset="0"/>
                <a:cs typeface="KG Lego House" charset="0"/>
              </a:rPr>
              <a:t>watch?v</a:t>
            </a:r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=Qfwn5ulN2vo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54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62000" y="2179260"/>
            <a:ext cx="769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KG Lego House" charset="0"/>
                <a:ea typeface="KG Lego House" charset="0"/>
                <a:cs typeface="KG Lego House" charset="0"/>
              </a:rPr>
              <a:t>Tell a partner</a:t>
            </a:r>
            <a:r>
              <a:rPr lang="is-IS" sz="3600" dirty="0" smtClean="0">
                <a:latin typeface="KG Lego House" charset="0"/>
                <a:ea typeface="KG Lego House" charset="0"/>
                <a:cs typeface="KG Lego House" charset="0"/>
              </a:rPr>
              <a:t>…</a:t>
            </a:r>
          </a:p>
          <a:p>
            <a:pPr marL="571500" indent="-571500" algn="ctr">
              <a:buFont typeface="Arial" charset="0"/>
              <a:buChar char="•"/>
            </a:pPr>
            <a:r>
              <a:rPr lang="en-US" sz="3600" dirty="0" smtClean="0"/>
              <a:t>2 </a:t>
            </a:r>
            <a:r>
              <a:rPr lang="en-US" sz="3600" dirty="0"/>
              <a:t>facts you learned about </a:t>
            </a:r>
            <a:r>
              <a:rPr lang="en-US" sz="3600" dirty="0" smtClean="0"/>
              <a:t>pumpkins.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dirty="0" smtClean="0"/>
              <a:t>2 </a:t>
            </a:r>
            <a:r>
              <a:rPr lang="en-US" sz="3600" dirty="0"/>
              <a:t>sentences to tell about the </a:t>
            </a:r>
            <a:r>
              <a:rPr lang="en-US" sz="3600" dirty="0" smtClean="0"/>
              <a:t>setting</a:t>
            </a:r>
            <a:r>
              <a:rPr lang="en-US" sz="3600" dirty="0"/>
              <a:t>. </a:t>
            </a:r>
          </a:p>
          <a:p>
            <a:pPr algn="ctr"/>
            <a:endParaRPr lang="en-US" sz="3600" dirty="0">
              <a:latin typeface="KG Lego House" charset="0"/>
              <a:ea typeface="KG Lego House" charset="0"/>
              <a:cs typeface="KG Lego House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537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KG The Last Time" charset="0"/>
                <a:ea typeface="KG The Last Time" charset="0"/>
                <a:cs typeface="KG The Last Time" charset="0"/>
              </a:rPr>
              <a:t>NOTES</a:t>
            </a:r>
          </a:p>
          <a:p>
            <a:r>
              <a:rPr lang="en-US" sz="3600" dirty="0" smtClean="0">
                <a:latin typeface="KG Lego House" charset="0"/>
                <a:ea typeface="KG Lego House" charset="0"/>
                <a:cs typeface="KG Lego House" charset="0"/>
              </a:rPr>
              <a:t>Notes </a:t>
            </a:r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are short sentences that can tell facts about a </a:t>
            </a:r>
            <a:r>
              <a:rPr lang="en-US" sz="3600" dirty="0" smtClean="0">
                <a:latin typeface="KG Lego House" charset="0"/>
                <a:ea typeface="KG Lego House" charset="0"/>
                <a:cs typeface="KG Lego House" charset="0"/>
              </a:rPr>
              <a:t>topic.</a:t>
            </a:r>
          </a:p>
          <a:p>
            <a:endParaRPr lang="en-US" sz="3600" dirty="0">
              <a:latin typeface="KG Lego House" charset="0"/>
              <a:ea typeface="KG Lego House" charset="0"/>
              <a:cs typeface="KG Lego House" charset="0"/>
            </a:endParaRPr>
          </a:p>
          <a:p>
            <a:pPr marL="571500" indent="-571500">
              <a:buFont typeface="Arial" charset="0"/>
              <a:buChar char="•"/>
            </a:pPr>
            <a:r>
              <a:rPr lang="en-US" sz="3600" dirty="0" smtClean="0">
                <a:latin typeface="KG Lego House" charset="0"/>
                <a:ea typeface="KG Lego House" charset="0"/>
                <a:cs typeface="KG Lego House" charset="0"/>
              </a:rPr>
              <a:t>In your thinking journal write some notes about pumpkins. </a:t>
            </a:r>
            <a:endParaRPr lang="en-US" sz="3600" dirty="0"/>
          </a:p>
          <a:p>
            <a:pPr algn="ctr"/>
            <a:endParaRPr lang="en-US" sz="3600" dirty="0">
              <a:latin typeface="KG Lego House" charset="0"/>
              <a:ea typeface="KG Lego House" charset="0"/>
              <a:cs typeface="KG Lego House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302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0"/>
            <a:ext cx="8677018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77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KG The Last Time" charset="0"/>
                <a:ea typeface="KG The Last Time" charset="0"/>
                <a:cs typeface="KG The Last Time" charset="0"/>
              </a:rPr>
              <a:t>Fact or Opinion</a:t>
            </a:r>
          </a:p>
          <a:p>
            <a:r>
              <a:rPr lang="en-US" sz="3600" dirty="0">
                <a:latin typeface="KG Miss Kindergarten" charset="0"/>
                <a:ea typeface="KG Miss Kindergarten" charset="0"/>
                <a:cs typeface="KG Miss Kindergarten" charset="0"/>
              </a:rPr>
              <a:t>Fact- A statement that can be proven true or false. </a:t>
            </a:r>
          </a:p>
          <a:p>
            <a:endParaRPr lang="en-US" sz="36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r>
              <a:rPr lang="en-US" sz="3600" dirty="0" smtClean="0">
                <a:latin typeface="KG Miss Kindergarten" charset="0"/>
                <a:ea typeface="KG Miss Kindergarten" charset="0"/>
                <a:cs typeface="KG Miss Kindergarten" charset="0"/>
              </a:rPr>
              <a:t>Opinion- </a:t>
            </a:r>
            <a:r>
              <a:rPr lang="en-US" sz="3600" dirty="0">
                <a:latin typeface="KG Miss Kindergarten" charset="0"/>
                <a:ea typeface="KG Miss Kindergarten" charset="0"/>
                <a:cs typeface="KG Miss Kindergarten" charset="0"/>
              </a:rPr>
              <a:t>A statement that cannot be proven true or false because it tells ideas and feelings. </a:t>
            </a:r>
          </a:p>
          <a:p>
            <a:pPr algn="ctr"/>
            <a:endParaRPr lang="en-US" sz="3600" dirty="0">
              <a:latin typeface="KG Lego House" charset="0"/>
              <a:ea typeface="KG Lego House" charset="0"/>
              <a:cs typeface="KG Lego House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39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KG The Last Time" charset="0"/>
                <a:ea typeface="KG The Last Time" charset="0"/>
                <a:cs typeface="KG The Last Time" charset="0"/>
              </a:rPr>
              <a:t>Fact or Opinion</a:t>
            </a:r>
          </a:p>
          <a:p>
            <a:pPr algn="ctr"/>
            <a:r>
              <a:rPr lang="en-US" sz="4400" dirty="0" smtClean="0">
                <a:latin typeface="KG The Last Time" charset="0"/>
                <a:ea typeface="KG The Last Time" charset="0"/>
                <a:cs typeface="KG The Last Time" charset="0"/>
              </a:rPr>
              <a:t>Game</a:t>
            </a:r>
          </a:p>
          <a:p>
            <a:endParaRPr lang="en-US" sz="36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r>
              <a:rPr lang="en-US" sz="3600" dirty="0" smtClean="0">
                <a:latin typeface="KG Miss Kindergarten" charset="0"/>
                <a:ea typeface="KG Miss Kindergarten" charset="0"/>
                <a:cs typeface="KG Miss Kindergarten" charset="0"/>
              </a:rPr>
              <a:t>Give students a white board. Display the sentences on the board. Students write fact or opinion. </a:t>
            </a:r>
            <a:endParaRPr lang="en-US" sz="3600" dirty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endParaRPr lang="en-US" sz="3600" dirty="0">
              <a:latin typeface="KG Lego House" charset="0"/>
              <a:ea typeface="KG Lego House" charset="0"/>
              <a:cs typeface="KG Lego House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414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KG The Last Time" charset="0"/>
                <a:ea typeface="KG The Last Time" charset="0"/>
                <a:cs typeface="KG The Last Time" charset="0"/>
              </a:rPr>
              <a:t>Fact or Opinion</a:t>
            </a:r>
          </a:p>
          <a:p>
            <a:pPr algn="ctr"/>
            <a:endParaRPr lang="en-US" sz="36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r>
              <a:rPr lang="en-US" sz="5400" dirty="0" smtClean="0">
                <a:latin typeface="KG Miss Kindergarten" charset="0"/>
                <a:ea typeface="KG Miss Kindergarten" charset="0"/>
                <a:cs typeface="KG Miss Kindergarten" charset="0"/>
              </a:rPr>
              <a:t>Pumpkins grow on vines. </a:t>
            </a:r>
            <a:endParaRPr lang="en-US" sz="5400" dirty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endParaRPr lang="en-US" sz="3600" dirty="0">
              <a:latin typeface="KG Lego House" charset="0"/>
              <a:ea typeface="KG Lego House" charset="0"/>
              <a:cs typeface="KG Lego House" charset="0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42672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  <a:latin typeface="KG Miss Kindergarten" charset="0"/>
                <a:ea typeface="KG Miss Kindergarten" charset="0"/>
                <a:cs typeface="KG Miss Kindergarten" charset="0"/>
              </a:rPr>
              <a:t>FACT </a:t>
            </a:r>
            <a:endParaRPr lang="en-US" sz="5400" dirty="0">
              <a:solidFill>
                <a:prstClr val="black"/>
              </a:solidFill>
              <a:latin typeface="KG Miss Kindergarten" charset="0"/>
              <a:ea typeface="KG Miss Kindergarten" charset="0"/>
              <a:cs typeface="KG Miss Kindergarte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05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KG The Last Time" charset="0"/>
                <a:ea typeface="KG The Last Time" charset="0"/>
                <a:cs typeface="KG The Last Time" charset="0"/>
              </a:rPr>
              <a:t>Fact or Opinion</a:t>
            </a:r>
          </a:p>
          <a:p>
            <a:pPr algn="ctr"/>
            <a:endParaRPr lang="en-US" sz="36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r>
              <a:rPr lang="en-US" sz="5400" dirty="0" smtClean="0">
                <a:latin typeface="KG Miss Kindergarten" charset="0"/>
                <a:ea typeface="KG Miss Kindergarten" charset="0"/>
                <a:cs typeface="KG Miss Kindergarten" charset="0"/>
              </a:rPr>
              <a:t>Pumpkin pie is very yummy. </a:t>
            </a:r>
            <a:endParaRPr lang="en-US" sz="5400" dirty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endParaRPr lang="en-US" sz="3600" dirty="0">
              <a:latin typeface="KG Lego House" charset="0"/>
              <a:ea typeface="KG Lego House" charset="0"/>
              <a:cs typeface="KG Lego House" charset="0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42672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  <a:latin typeface="KG Miss Kindergarten" charset="0"/>
                <a:ea typeface="KG Miss Kindergarten" charset="0"/>
                <a:cs typeface="KG Miss Kindergarten" charset="0"/>
              </a:rPr>
              <a:t>Opinion</a:t>
            </a:r>
            <a:endParaRPr lang="en-US" sz="5400" dirty="0">
              <a:solidFill>
                <a:prstClr val="black"/>
              </a:solidFill>
              <a:latin typeface="KG Miss Kindergarten" charset="0"/>
              <a:ea typeface="KG Miss Kindergarten" charset="0"/>
              <a:cs typeface="KG Miss Kindergarte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853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KG The Last Time" charset="0"/>
                <a:ea typeface="KG The Last Time" charset="0"/>
                <a:cs typeface="KG The Last Time" charset="0"/>
              </a:rPr>
              <a:t>Fact or Opinion</a:t>
            </a:r>
          </a:p>
          <a:p>
            <a:pPr algn="ctr"/>
            <a:endParaRPr lang="en-US" sz="36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r>
              <a:rPr lang="en-US" sz="5400" dirty="0" smtClean="0">
                <a:latin typeface="KG Miss Kindergarten" charset="0"/>
                <a:ea typeface="KG Miss Kindergarten" charset="0"/>
                <a:cs typeface="KG Miss Kindergarten" charset="0"/>
              </a:rPr>
              <a:t>Yellow flowers grow on the pumpkin vines. </a:t>
            </a:r>
            <a:endParaRPr lang="en-US" sz="5400" dirty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endParaRPr lang="en-US" sz="3600" dirty="0">
              <a:latin typeface="KG Lego House" charset="0"/>
              <a:ea typeface="KG Lego House" charset="0"/>
              <a:cs typeface="KG Lego House" charset="0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42672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  <a:latin typeface="KG Miss Kindergarten" charset="0"/>
                <a:ea typeface="KG Miss Kindergarten" charset="0"/>
                <a:cs typeface="KG Miss Kindergarten" charset="0"/>
              </a:rPr>
              <a:t>Fact</a:t>
            </a:r>
            <a:endParaRPr lang="en-US" sz="5400" dirty="0">
              <a:solidFill>
                <a:prstClr val="black"/>
              </a:solidFill>
              <a:latin typeface="KG Miss Kindergarten" charset="0"/>
              <a:ea typeface="KG Miss Kindergarten" charset="0"/>
              <a:cs typeface="KG Miss Kindergarte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978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788806" y="609600"/>
            <a:ext cx="553869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KG Miss Kindergarten" charset="0"/>
                <a:ea typeface="KG Miss Kindergarten" charset="0"/>
                <a:cs typeface="KG Miss Kindergarten" charset="0"/>
              </a:rPr>
              <a:t>Question Of </a:t>
            </a:r>
          </a:p>
          <a:p>
            <a:pPr algn="ctr"/>
            <a:r>
              <a:rPr lang="en-US" sz="6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KG Miss Kindergarten" charset="0"/>
                <a:ea typeface="KG Miss Kindergarten" charset="0"/>
                <a:cs typeface="KG Miss Kindergarten" charset="0"/>
              </a:rPr>
              <a:t>The Week</a:t>
            </a:r>
            <a:r>
              <a:rPr lang="is-IS" sz="6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KG Miss Kindergarten" charset="0"/>
                <a:ea typeface="KG Miss Kindergarten" charset="0"/>
                <a:cs typeface="KG Miss Kindergarten" charset="0"/>
              </a:rPr>
              <a:t>…</a:t>
            </a:r>
            <a:endParaRPr lang="en-US" sz="6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KG Miss Kindergarten" charset="0"/>
              <a:ea typeface="KG Miss Kindergarten" charset="0"/>
              <a:cs typeface="KG Miss Kindergarten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52954" y="2715537"/>
            <a:ext cx="701039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dirty="0">
                <a:latin typeface="Century Gothic" charset="0"/>
                <a:ea typeface="Century Gothic" charset="0"/>
                <a:cs typeface="Century Gothic" charset="0"/>
              </a:rPr>
              <a:t>How do plants change as they grow? </a:t>
            </a:r>
            <a:endParaRPr lang="en-US" sz="7200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593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KG The Last Time" charset="0"/>
                <a:ea typeface="KG The Last Time" charset="0"/>
                <a:cs typeface="KG The Last Time" charset="0"/>
              </a:rPr>
              <a:t>Fact or Opinion</a:t>
            </a:r>
          </a:p>
          <a:p>
            <a:pPr algn="ctr"/>
            <a:endParaRPr lang="en-US" sz="36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r>
              <a:rPr lang="en-US" sz="5400" dirty="0" smtClean="0">
                <a:latin typeface="KG Miss Kindergarten" charset="0"/>
                <a:ea typeface="KG Miss Kindergarten" charset="0"/>
                <a:cs typeface="KG Miss Kindergarten" charset="0"/>
              </a:rPr>
              <a:t>Orange pumpkins are my favorite. </a:t>
            </a:r>
            <a:endParaRPr lang="en-US" sz="5400" dirty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endParaRPr lang="en-US" sz="3600" dirty="0">
              <a:latin typeface="KG Lego House" charset="0"/>
              <a:ea typeface="KG Lego House" charset="0"/>
              <a:cs typeface="KG Lego House" charset="0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42672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  <a:latin typeface="KG Miss Kindergarten" charset="0"/>
                <a:ea typeface="KG Miss Kindergarten" charset="0"/>
                <a:cs typeface="KG Miss Kindergarten" charset="0"/>
              </a:rPr>
              <a:t>Opinion</a:t>
            </a:r>
            <a:endParaRPr lang="en-US" sz="5400" dirty="0">
              <a:solidFill>
                <a:prstClr val="black"/>
              </a:solidFill>
              <a:latin typeface="KG Miss Kindergarten" charset="0"/>
              <a:ea typeface="KG Miss Kindergarten" charset="0"/>
              <a:cs typeface="KG Miss Kindergarte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862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KG The Last Time" charset="0"/>
                <a:ea typeface="KG The Last Time" charset="0"/>
                <a:cs typeface="KG The Last Time" charset="0"/>
              </a:rPr>
              <a:t>Fact or Opinion</a:t>
            </a:r>
          </a:p>
          <a:p>
            <a:pPr algn="ctr"/>
            <a:endParaRPr lang="en-US" sz="36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r>
              <a:rPr lang="en-US" sz="5400" dirty="0">
                <a:latin typeface="KG Miss Kindergarten" charset="0"/>
                <a:ea typeface="KG Miss Kindergarten" charset="0"/>
                <a:cs typeface="KG Miss Kindergarten" charset="0"/>
              </a:rPr>
              <a:t>Pumpkins are usually shaped like a sphere (ball).</a:t>
            </a:r>
            <a:endParaRPr lang="en-US" sz="3600" dirty="0">
              <a:latin typeface="KG Lego House" charset="0"/>
              <a:ea typeface="KG Lego House" charset="0"/>
              <a:cs typeface="KG Lego House" charset="0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4612584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  <a:latin typeface="KG Miss Kindergarten" charset="0"/>
                <a:ea typeface="KG Miss Kindergarten" charset="0"/>
                <a:cs typeface="KG Miss Kindergarten" charset="0"/>
              </a:rPr>
              <a:t>Fact</a:t>
            </a:r>
            <a:endParaRPr lang="en-US" sz="5400" dirty="0">
              <a:solidFill>
                <a:prstClr val="black"/>
              </a:solidFill>
              <a:latin typeface="KG Miss Kindergarten" charset="0"/>
              <a:ea typeface="KG Miss Kindergarten" charset="0"/>
              <a:cs typeface="KG Miss Kindergarte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037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KG The Last Time" charset="0"/>
                <a:ea typeface="KG The Last Time" charset="0"/>
                <a:cs typeface="KG The Last Time" charset="0"/>
              </a:rPr>
              <a:t>Fact or Opinion</a:t>
            </a:r>
          </a:p>
          <a:p>
            <a:pPr algn="ctr"/>
            <a:endParaRPr lang="en-US" sz="36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r>
              <a:rPr lang="en-US" sz="5400" dirty="0">
                <a:latin typeface="KG Miss Kindergarten" charset="0"/>
                <a:ea typeface="KG Miss Kindergarten" charset="0"/>
                <a:cs typeface="KG Miss Kindergarten" charset="0"/>
              </a:rPr>
              <a:t>Pumpkins are popular decorations during Halloween.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4612584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  <a:latin typeface="KG Miss Kindergarten" charset="0"/>
                <a:ea typeface="KG Miss Kindergarten" charset="0"/>
                <a:cs typeface="KG Miss Kindergarten" charset="0"/>
              </a:rPr>
              <a:t>Fact</a:t>
            </a:r>
            <a:endParaRPr lang="en-US" sz="5400" dirty="0">
              <a:solidFill>
                <a:prstClr val="black"/>
              </a:solidFill>
              <a:latin typeface="KG Miss Kindergarten" charset="0"/>
              <a:ea typeface="KG Miss Kindergarten" charset="0"/>
              <a:cs typeface="KG Miss Kindergarte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939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KG The Last Time" charset="0"/>
                <a:ea typeface="KG The Last Time" charset="0"/>
                <a:cs typeface="KG The Last Time" charset="0"/>
              </a:rPr>
              <a:t>Fact or Opinion</a:t>
            </a:r>
          </a:p>
          <a:p>
            <a:pPr algn="ctr"/>
            <a:endParaRPr lang="en-US" sz="36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r>
              <a:rPr lang="en-US" sz="5400" dirty="0" smtClean="0">
                <a:latin typeface="KG Miss Kindergarten" charset="0"/>
                <a:ea typeface="KG Miss Kindergarten" charset="0"/>
                <a:cs typeface="KG Miss Kindergarten" charset="0"/>
              </a:rPr>
              <a:t>Jack-O-</a:t>
            </a:r>
            <a:r>
              <a:rPr lang="en-US" sz="5400" dirty="0" err="1" smtClean="0">
                <a:latin typeface="KG Miss Kindergarten" charset="0"/>
                <a:ea typeface="KG Miss Kindergarten" charset="0"/>
                <a:cs typeface="KG Miss Kindergarten" charset="0"/>
              </a:rPr>
              <a:t>Laterns</a:t>
            </a:r>
            <a:r>
              <a:rPr lang="en-US" sz="5400" dirty="0" smtClean="0">
                <a:latin typeface="KG Miss Kindergarten" charset="0"/>
                <a:ea typeface="KG Miss Kindergarten" charset="0"/>
                <a:cs typeface="KG Miss Kindergarten" charset="0"/>
              </a:rPr>
              <a:t> are scary.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4612584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  <a:latin typeface="KG Miss Kindergarten" charset="0"/>
                <a:ea typeface="KG Miss Kindergarten" charset="0"/>
                <a:cs typeface="KG Miss Kindergarten" charset="0"/>
              </a:rPr>
              <a:t>Opinion</a:t>
            </a:r>
            <a:endParaRPr lang="en-US" sz="5400" dirty="0">
              <a:solidFill>
                <a:prstClr val="black"/>
              </a:solidFill>
              <a:latin typeface="KG Miss Kindergarten" charset="0"/>
              <a:ea typeface="KG Miss Kindergarten" charset="0"/>
              <a:cs typeface="KG Miss Kindergarte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0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KG The Last Time" charset="0"/>
                <a:ea typeface="KG The Last Time" charset="0"/>
                <a:cs typeface="KG The Last Time" charset="0"/>
              </a:rPr>
              <a:t>Fact or Opinion</a:t>
            </a:r>
          </a:p>
          <a:p>
            <a:pPr algn="ctr"/>
            <a:endParaRPr lang="en-US" sz="36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pPr algn="ctr"/>
            <a:r>
              <a:rPr lang="en-US" sz="5400" dirty="0" smtClean="0">
                <a:latin typeface="KG Miss Kindergarten" charset="0"/>
                <a:ea typeface="KG Miss Kindergarten" charset="0"/>
                <a:cs typeface="KG Miss Kindergarten" charset="0"/>
              </a:rPr>
              <a:t>The tradition of Jack-O-Lanterns started in Ireland.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4612584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400" dirty="0" smtClean="0">
                <a:solidFill>
                  <a:prstClr val="black"/>
                </a:solidFill>
                <a:latin typeface="KG Miss Kindergarten" charset="0"/>
                <a:ea typeface="KG Miss Kindergarten" charset="0"/>
                <a:cs typeface="KG Miss Kindergarten" charset="0"/>
              </a:rPr>
              <a:t>Fact</a:t>
            </a:r>
            <a:endParaRPr lang="en-US" sz="5400" dirty="0">
              <a:solidFill>
                <a:prstClr val="black"/>
              </a:solidFill>
              <a:latin typeface="KG Miss Kindergarten" charset="0"/>
              <a:ea typeface="KG Miss Kindergarten" charset="0"/>
              <a:cs typeface="KG Miss Kindergarte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026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KG The Last Time" charset="0"/>
                <a:ea typeface="KG The Last Time" charset="0"/>
                <a:cs typeface="KG The Last Time" charset="0"/>
              </a:rPr>
              <a:t>SEQUENCING</a:t>
            </a:r>
          </a:p>
          <a:p>
            <a:r>
              <a:rPr lang="en-US" sz="4400" dirty="0">
                <a:latin typeface="KG Miss Kindergarten" charset="0"/>
                <a:ea typeface="KG Miss Kindergarten" charset="0"/>
                <a:cs typeface="KG Miss Kindergarten" charset="0"/>
              </a:rPr>
              <a:t>The order in which </a:t>
            </a:r>
            <a:r>
              <a:rPr lang="en-US" sz="4400" dirty="0" smtClean="0">
                <a:latin typeface="KG Miss Kindergarten" charset="0"/>
                <a:ea typeface="KG Miss Kindergarten" charset="0"/>
                <a:cs typeface="KG Miss Kindergarten" charset="0"/>
              </a:rPr>
              <a:t>things </a:t>
            </a:r>
            <a:r>
              <a:rPr lang="en-US" sz="4400" dirty="0">
                <a:latin typeface="KG Miss Kindergarten" charset="0"/>
                <a:ea typeface="KG Miss Kindergarten" charset="0"/>
                <a:cs typeface="KG Miss Kindergarten" charset="0"/>
              </a:rPr>
              <a:t>happen </a:t>
            </a:r>
            <a:r>
              <a:rPr lang="en-US" sz="4400" dirty="0" smtClean="0">
                <a:latin typeface="KG Miss Kindergarten" charset="0"/>
                <a:ea typeface="KG Miss Kindergarten" charset="0"/>
                <a:cs typeface="KG Miss Kindergarten" charset="0"/>
              </a:rPr>
              <a:t>in </a:t>
            </a:r>
            <a:r>
              <a:rPr lang="en-US" sz="4400" dirty="0">
                <a:latin typeface="KG Miss Kindergarten" charset="0"/>
                <a:ea typeface="KG Miss Kindergarten" charset="0"/>
                <a:cs typeface="KG Miss Kindergarten" charset="0"/>
              </a:rPr>
              <a:t>a story. </a:t>
            </a:r>
          </a:p>
          <a:p>
            <a:endParaRPr lang="en-US" sz="44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r>
              <a:rPr lang="en-US" sz="4400" dirty="0" smtClean="0">
                <a:latin typeface="KG Miss Kindergarten" charset="0"/>
                <a:ea typeface="KG Miss Kindergarten" charset="0"/>
                <a:cs typeface="KG Miss Kindergarten" charset="0"/>
              </a:rPr>
              <a:t>To </a:t>
            </a:r>
            <a:r>
              <a:rPr lang="en-US" sz="4400" dirty="0">
                <a:latin typeface="KG Miss Kindergarten" charset="0"/>
                <a:ea typeface="KG Miss Kindergarten" charset="0"/>
                <a:cs typeface="KG Miss Kindergarten" charset="0"/>
              </a:rPr>
              <a:t>retell the sequence of </a:t>
            </a:r>
          </a:p>
          <a:p>
            <a:r>
              <a:rPr lang="en-US" sz="4400" dirty="0">
                <a:latin typeface="KG Miss Kindergarten" charset="0"/>
                <a:ea typeface="KG Miss Kindergarten" charset="0"/>
                <a:cs typeface="KG Miss Kindergarten" charset="0"/>
              </a:rPr>
              <a:t>a story, use words like </a:t>
            </a:r>
          </a:p>
          <a:p>
            <a:r>
              <a:rPr lang="en-US" sz="4400" dirty="0">
                <a:latin typeface="KG Miss Kindergarten" charset="0"/>
                <a:ea typeface="KG Miss Kindergarten" charset="0"/>
                <a:cs typeface="KG Miss Kindergarten" charset="0"/>
              </a:rPr>
              <a:t>first, next, and last. </a:t>
            </a:r>
          </a:p>
        </p:txBody>
      </p:sp>
    </p:spTree>
    <p:extLst>
      <p:ext uri="{BB962C8B-B14F-4D97-AF65-F5344CB8AC3E}">
        <p14:creationId xmlns:p14="http://schemas.microsoft.com/office/powerpoint/2010/main" val="1141967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KG The Last Time" charset="0"/>
                <a:ea typeface="KG The Last Time" charset="0"/>
                <a:cs typeface="KG The Last Time" charset="0"/>
              </a:rPr>
              <a:t>SEQUENCING</a:t>
            </a:r>
          </a:p>
          <a:p>
            <a:endParaRPr lang="en-US" sz="4400" dirty="0" smtClean="0">
              <a:latin typeface="KG Miss Kindergarten" charset="0"/>
              <a:ea typeface="KG Miss Kindergarten" charset="0"/>
              <a:cs typeface="KG Miss Kindergarten" charset="0"/>
            </a:endParaRPr>
          </a:p>
          <a:p>
            <a:r>
              <a:rPr lang="en-US" sz="4400" dirty="0" smtClean="0">
                <a:latin typeface="KG Miss Kindergarten" charset="0"/>
                <a:ea typeface="KG Miss Kindergarten" charset="0"/>
                <a:cs typeface="KG Miss Kindergarten" charset="0"/>
              </a:rPr>
              <a:t>With your partner, write the sequence of the life cycle of a pumpkin. </a:t>
            </a:r>
          </a:p>
        </p:txBody>
      </p:sp>
    </p:spTree>
    <p:extLst>
      <p:ext uri="{BB962C8B-B14F-4D97-AF65-F5344CB8AC3E}">
        <p14:creationId xmlns:p14="http://schemas.microsoft.com/office/powerpoint/2010/main" val="2087752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10586" y="674400"/>
            <a:ext cx="76962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KG Miss Kindergarten" charset="0"/>
                <a:ea typeface="KG Miss Kindergarten" charset="0"/>
                <a:cs typeface="KG Miss Kindergarten" charset="0"/>
              </a:rPr>
              <a:t>These are not in order. </a:t>
            </a:r>
          </a:p>
          <a:p>
            <a:r>
              <a:rPr lang="en-US" sz="4400" dirty="0" smtClean="0">
                <a:latin typeface="KG Miss Kindergarten" charset="0"/>
                <a:ea typeface="KG Miss Kindergarten" charset="0"/>
                <a:cs typeface="KG Miss Kindergarten" charset="0"/>
              </a:rPr>
              <a:t>Use sequencing words.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400" dirty="0">
                <a:latin typeface="KG Miss Kindergarten" charset="0"/>
                <a:ea typeface="KG Miss Kindergarten" charset="0"/>
                <a:cs typeface="KG Miss Kindergarten" charset="0"/>
              </a:rPr>
              <a:t>green pumpkin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400" dirty="0">
                <a:latin typeface="KG Miss Kindergarten" charset="0"/>
                <a:ea typeface="KG Miss Kindergarten" charset="0"/>
                <a:cs typeface="KG Miss Kindergarten" charset="0"/>
              </a:rPr>
              <a:t>flower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400" dirty="0" smtClean="0">
                <a:latin typeface="KG Miss Kindergarten" charset="0"/>
                <a:ea typeface="KG Miss Kindergarten" charset="0"/>
                <a:cs typeface="KG Miss Kindergarten" charset="0"/>
              </a:rPr>
              <a:t>seed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400" dirty="0" smtClean="0">
                <a:latin typeface="KG Miss Kindergarten" charset="0"/>
                <a:ea typeface="KG Miss Kindergarten" charset="0"/>
                <a:cs typeface="KG Miss Kindergarten" charset="0"/>
              </a:rPr>
              <a:t>sprout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400" dirty="0" smtClean="0">
                <a:latin typeface="KG Miss Kindergarten" charset="0"/>
                <a:ea typeface="KG Miss Kindergarten" charset="0"/>
                <a:cs typeface="KG Miss Kindergarten" charset="0"/>
              </a:rPr>
              <a:t>plant</a:t>
            </a:r>
          </a:p>
          <a:p>
            <a:pPr marL="571500" indent="-571500">
              <a:buFont typeface="Arial" charset="0"/>
              <a:buChar char="•"/>
            </a:pPr>
            <a:r>
              <a:rPr lang="en-US" sz="4400" dirty="0" smtClean="0">
                <a:latin typeface="KG Miss Kindergarten" charset="0"/>
                <a:ea typeface="KG Miss Kindergarten" charset="0"/>
                <a:cs typeface="KG Miss Kindergarten" charset="0"/>
              </a:rPr>
              <a:t>orange pumpkin</a:t>
            </a:r>
            <a:endParaRPr lang="en-US" sz="4400" dirty="0">
              <a:latin typeface="KG Miss Kindergarten" charset="0"/>
              <a:ea typeface="KG Miss Kindergarten" charset="0"/>
              <a:cs typeface="KG Miss Kindergarte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795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4"/>
            <a:ext cx="9144000" cy="6956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91200" y="3048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C000"/>
                </a:solidFill>
                <a:latin typeface="KG The Last Time" charset="0"/>
                <a:ea typeface="KG The Last Time" charset="0"/>
                <a:cs typeface="KG The Last Time" charset="0"/>
              </a:rPr>
              <a:t>FIRST </a:t>
            </a:r>
            <a:endParaRPr lang="en-US" sz="4000" dirty="0">
              <a:solidFill>
                <a:srgbClr val="FFC000"/>
              </a:solidFill>
              <a:latin typeface="KG The Last Time" charset="0"/>
              <a:ea typeface="KG The Last Time" charset="0"/>
              <a:cs typeface="KG The Last Time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62553" y="3075057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C000"/>
                </a:solidFill>
                <a:latin typeface="KG The Last Time" charset="0"/>
                <a:ea typeface="KG The Last Time" charset="0"/>
                <a:cs typeface="KG The Last Time" charset="0"/>
              </a:rPr>
              <a:t>Next</a:t>
            </a:r>
            <a:endParaRPr lang="en-US" sz="4000" dirty="0">
              <a:solidFill>
                <a:srgbClr val="FFC000"/>
              </a:solidFill>
              <a:latin typeface="KG The Last Time" charset="0"/>
              <a:ea typeface="KG The Last Time" charset="0"/>
              <a:cs typeface="KG The Last Time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2400" y="6014138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C000"/>
                </a:solidFill>
                <a:latin typeface="KG The Last Time" charset="0"/>
                <a:ea typeface="KG The Last Time" charset="0"/>
                <a:cs typeface="KG The Last Time" charset="0"/>
              </a:rPr>
              <a:t>THEN</a:t>
            </a:r>
            <a:endParaRPr lang="en-US" sz="4000" dirty="0">
              <a:solidFill>
                <a:srgbClr val="FFC000"/>
              </a:solidFill>
              <a:latin typeface="KG The Last Time" charset="0"/>
              <a:ea typeface="KG The Last Time" charset="0"/>
              <a:cs typeface="KG The Last Time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23569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C000"/>
                </a:solidFill>
                <a:latin typeface="KG The Last Time" charset="0"/>
                <a:ea typeface="KG The Last Time" charset="0"/>
                <a:cs typeface="KG The Last Time" charset="0"/>
              </a:rPr>
              <a:t>LAST</a:t>
            </a:r>
            <a:endParaRPr lang="en-US" sz="4000" dirty="0">
              <a:solidFill>
                <a:srgbClr val="FFC000"/>
              </a:solidFill>
              <a:latin typeface="KG The Last Time" charset="0"/>
              <a:ea typeface="KG The Last Time" charset="0"/>
              <a:cs typeface="KG The Last Tim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844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14400" y="520511"/>
            <a:ext cx="769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KG The Last Time" charset="0"/>
                <a:ea typeface="KG The Last Time" charset="0"/>
                <a:cs typeface="KG The Last Time" charset="0"/>
              </a:rPr>
              <a:t>Parts of a Pumpkin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459503"/>
            <a:ext cx="4903486" cy="378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10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914400" y="2286000"/>
            <a:ext cx="701039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MonicasCrazyMonday" panose="02000603000000000000" pitchFamily="2" charset="0"/>
                <a:ea typeface="MonicasCrazyMonday" panose="02000603000000000000" pitchFamily="2" charset="0"/>
              </a:rPr>
              <a:t>Add text here without effort!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1816051" y="609600"/>
            <a:ext cx="548419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MonicasCrazyMonday" panose="02000603000000000000" pitchFamily="2" charset="0"/>
                <a:ea typeface="MonicasCrazyMonday" panose="02000603000000000000" pitchFamily="2" charset="0"/>
              </a:rPr>
              <a:t>Add Title Here</a:t>
            </a:r>
            <a:endParaRPr lang="en-US" sz="6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MonicasCrazyMonday" panose="02000603000000000000" pitchFamily="2" charset="0"/>
              <a:ea typeface="MonicasCrazyMonday" panose="02000603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6666" t="5651" r="16666" b="4423"/>
          <a:stretch/>
        </p:blipFill>
        <p:spPr>
          <a:xfrm>
            <a:off x="1523999" y="685175"/>
            <a:ext cx="6096001" cy="4648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54864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Genre: Expository Text </a:t>
            </a:r>
          </a:p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Expository Text tells facts about a topic. </a:t>
            </a:r>
          </a:p>
        </p:txBody>
      </p:sp>
    </p:spTree>
    <p:extLst>
      <p:ext uri="{BB962C8B-B14F-4D97-AF65-F5344CB8AC3E}">
        <p14:creationId xmlns:p14="http://schemas.microsoft.com/office/powerpoint/2010/main" val="1491162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964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629400" y="1524000"/>
            <a:ext cx="1524000" cy="533400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07865" y="3581400"/>
            <a:ext cx="1524000" cy="533400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84065" y="5761074"/>
            <a:ext cx="1524000" cy="533400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2057400"/>
            <a:ext cx="1524000" cy="533400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00200" y="3352800"/>
            <a:ext cx="1524000" cy="783266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922335"/>
            <a:ext cx="1524000" cy="533400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48400" y="1161756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G The Last Time" charset="0"/>
                <a:ea typeface="KG The Last Time" charset="0"/>
                <a:cs typeface="KG The Last Time" charset="0"/>
              </a:rPr>
              <a:t>1.</a:t>
            </a:r>
            <a:endParaRPr lang="en-US" sz="3200" dirty="0">
              <a:latin typeface="KG The Last Time" charset="0"/>
              <a:ea typeface="KG The Last Time" charset="0"/>
              <a:cs typeface="KG The Last Time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5600" y="3017004"/>
            <a:ext cx="630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G The Last Time" charset="0"/>
                <a:ea typeface="KG The Last Time" charset="0"/>
                <a:cs typeface="KG The Last Time" charset="0"/>
              </a:rPr>
              <a:t>2.</a:t>
            </a:r>
            <a:endParaRPr lang="en-US" sz="3200" dirty="0">
              <a:latin typeface="KG The Last Time" charset="0"/>
              <a:ea typeface="KG The Last Time" charset="0"/>
              <a:cs typeface="KG The Last Time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5295021"/>
            <a:ext cx="575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KG The Last Time" charset="0"/>
                <a:ea typeface="KG The Last Time" charset="0"/>
                <a:cs typeface="KG The Last Time" charset="0"/>
              </a:rPr>
              <a:t>3</a:t>
            </a:r>
            <a:r>
              <a:rPr lang="en-US" sz="3200" smtClean="0">
                <a:latin typeface="KG The Last Time" charset="0"/>
                <a:ea typeface="KG The Last Time" charset="0"/>
                <a:cs typeface="KG The Last Time" charset="0"/>
              </a:rPr>
              <a:t>.</a:t>
            </a:r>
            <a:endParaRPr lang="en-US" sz="3200" dirty="0">
              <a:latin typeface="KG The Last Time" charset="0"/>
              <a:ea typeface="KG The Last Time" charset="0"/>
              <a:cs typeface="KG The Last Time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8065" y="3074604"/>
            <a:ext cx="728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KG The Last Time" charset="0"/>
                <a:ea typeface="KG The Last Time" charset="0"/>
                <a:cs typeface="KG The Last Time" charset="0"/>
              </a:rPr>
              <a:t>5</a:t>
            </a:r>
            <a:r>
              <a:rPr lang="en-US" sz="3200" smtClean="0">
                <a:latin typeface="KG The Last Time" charset="0"/>
                <a:ea typeface="KG The Last Time" charset="0"/>
                <a:cs typeface="KG The Last Time" charset="0"/>
              </a:rPr>
              <a:t>.</a:t>
            </a:r>
            <a:endParaRPr lang="en-US" sz="3200" dirty="0">
              <a:latin typeface="KG The Last Time" charset="0"/>
              <a:ea typeface="KG The Last Time" charset="0"/>
              <a:cs typeface="KG The Last Time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035" y="1573596"/>
            <a:ext cx="728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G The Last Time" charset="0"/>
                <a:ea typeface="KG The Last Time" charset="0"/>
                <a:cs typeface="KG The Last Time" charset="0"/>
              </a:rPr>
              <a:t>4</a:t>
            </a:r>
            <a:r>
              <a:rPr lang="en-US" sz="3200" smtClean="0">
                <a:latin typeface="KG The Last Time" charset="0"/>
                <a:ea typeface="KG The Last Time" charset="0"/>
                <a:cs typeface="KG The Last Time" charset="0"/>
              </a:rPr>
              <a:t>.</a:t>
            </a:r>
            <a:endParaRPr lang="en-US" sz="3200" dirty="0">
              <a:latin typeface="KG The Last Time" charset="0"/>
              <a:ea typeface="KG The Last Time" charset="0"/>
              <a:cs typeface="KG The Last Time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9735" y="5295021"/>
            <a:ext cx="728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G The Last Time" charset="0"/>
                <a:ea typeface="KG The Last Time" charset="0"/>
                <a:cs typeface="KG The Last Time" charset="0"/>
              </a:rPr>
              <a:t>6.</a:t>
            </a:r>
            <a:endParaRPr lang="en-US" sz="3200" dirty="0">
              <a:latin typeface="KG The Last Time" charset="0"/>
              <a:ea typeface="KG The Last Time" charset="0"/>
              <a:cs typeface="KG The Last Tim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71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066800" y="685800"/>
            <a:ext cx="7010399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dirty="0">
                <a:latin typeface="Century Gothic" charset="0"/>
                <a:ea typeface="Century Gothic" charset="0"/>
                <a:cs typeface="Century Gothic" charset="0"/>
              </a:rPr>
              <a:t>In the story this week </a:t>
            </a:r>
            <a:r>
              <a:rPr lang="en-US" sz="4400" dirty="0" smtClean="0">
                <a:latin typeface="Century Gothic" charset="0"/>
                <a:ea typeface="Century Gothic" charset="0"/>
                <a:cs typeface="Century Gothic" charset="0"/>
              </a:rPr>
              <a:t>we will look </a:t>
            </a:r>
            <a:r>
              <a:rPr lang="en-US" sz="4400" dirty="0">
                <a:latin typeface="Century Gothic" charset="0"/>
                <a:ea typeface="Century Gothic" charset="0"/>
                <a:cs typeface="Century Gothic" charset="0"/>
              </a:rPr>
              <a:t>for facts about </a:t>
            </a:r>
            <a:r>
              <a:rPr lang="en-US" sz="4400" dirty="0" smtClean="0">
                <a:latin typeface="Century Gothic" charset="0"/>
                <a:ea typeface="Century Gothic" charset="0"/>
                <a:cs typeface="Century Gothic" charset="0"/>
              </a:rPr>
              <a:t>how a pumpkin </a:t>
            </a:r>
            <a:r>
              <a:rPr lang="en-US" sz="4400" dirty="0">
                <a:latin typeface="Century Gothic" charset="0"/>
                <a:ea typeface="Century Gothic" charset="0"/>
                <a:cs typeface="Century Gothic" charset="0"/>
              </a:rPr>
              <a:t>grows</a:t>
            </a:r>
            <a:r>
              <a:rPr lang="en-US" sz="4400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  <a:endParaRPr lang="en-US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Century Gothic" charset="0"/>
              <a:ea typeface="Century Gothic" charset="0"/>
              <a:cs typeface="Century Gothic" charset="0"/>
            </a:endParaRPr>
          </a:p>
          <a:p>
            <a:pPr marL="571500" indent="-571500">
              <a:buFont typeface="Arial" charset="0"/>
              <a:buChar char="•"/>
            </a:pPr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Century Gothic" charset="0"/>
                <a:ea typeface="Century Gothic" charset="0"/>
                <a:cs typeface="Century Gothic" charset="0"/>
              </a:rPr>
              <a:t>Discuss with your shoulder partner what you think happens in the life cycle of a pumpkin. </a:t>
            </a:r>
            <a:endParaRPr lang="en-US" sz="4400" dirty="0" smtClean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225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4"/>
            <a:ext cx="9144000" cy="695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96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371600" y="609600"/>
            <a:ext cx="678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KG Miss Kindergarten" charset="0"/>
                <a:ea typeface="KG Miss Kindergarten" charset="0"/>
                <a:cs typeface="KG Miss Kindergarten" charset="0"/>
              </a:rPr>
              <a:t>Pumpkin Sight Words</a:t>
            </a:r>
            <a:endParaRPr lang="en-US" sz="4800" dirty="0">
              <a:latin typeface="KG Miss Kindergarten" charset="0"/>
              <a:ea typeface="KG Miss Kindergarten" charset="0"/>
              <a:cs typeface="KG Miss Kindergarte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1437053"/>
            <a:ext cx="67056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KG The Last Time" charset="0"/>
                <a:ea typeface="KG The Last Time" charset="0"/>
                <a:cs typeface="KG The Last Time" charset="0"/>
              </a:rPr>
              <a:t>fruit</a:t>
            </a:r>
          </a:p>
          <a:p>
            <a:pPr algn="ctr"/>
            <a:r>
              <a:rPr lang="en-US" sz="4800" b="1" dirty="0" smtClean="0">
                <a:latin typeface="KG The Last Time" charset="0"/>
                <a:ea typeface="KG The Last Time" charset="0"/>
                <a:cs typeface="KG The Last Time" charset="0"/>
              </a:rPr>
              <a:t>soil </a:t>
            </a:r>
          </a:p>
          <a:p>
            <a:pPr algn="ctr"/>
            <a:r>
              <a:rPr lang="en-US" sz="4800" b="1" dirty="0" smtClean="0">
                <a:latin typeface="KG The Last Time" charset="0"/>
                <a:ea typeface="KG The Last Time" charset="0"/>
                <a:cs typeface="KG The Last Time" charset="0"/>
              </a:rPr>
              <a:t>root </a:t>
            </a:r>
          </a:p>
          <a:p>
            <a:pPr algn="ctr"/>
            <a:r>
              <a:rPr lang="en-US" sz="4800" b="1" dirty="0" smtClean="0">
                <a:latin typeface="KG The Last Time" charset="0"/>
                <a:ea typeface="KG The Last Time" charset="0"/>
                <a:cs typeface="KG The Last Time" charset="0"/>
              </a:rPr>
              <a:t>harvest </a:t>
            </a:r>
          </a:p>
          <a:p>
            <a:pPr algn="ctr"/>
            <a:r>
              <a:rPr lang="en-US" sz="4800" b="1" dirty="0" smtClean="0">
                <a:latin typeface="KG The Last Time" charset="0"/>
                <a:ea typeface="KG The Last Time" charset="0"/>
                <a:cs typeface="KG The Last Time" charset="0"/>
              </a:rPr>
              <a:t>vine </a:t>
            </a:r>
          </a:p>
          <a:p>
            <a:pPr algn="ctr"/>
            <a:r>
              <a:rPr lang="en-US" sz="4800" b="1" dirty="0" smtClean="0">
                <a:latin typeface="KG The Last Time" charset="0"/>
                <a:ea typeface="KG The Last Time" charset="0"/>
                <a:cs typeface="KG The Last Time" charset="0"/>
              </a:rPr>
              <a:t>bumpy </a:t>
            </a:r>
          </a:p>
          <a:p>
            <a:pPr algn="ctr"/>
            <a:r>
              <a:rPr lang="en-US" sz="4800" b="1" dirty="0" smtClean="0">
                <a:latin typeface="KG The Last Time" charset="0"/>
                <a:ea typeface="KG The Last Time" charset="0"/>
                <a:cs typeface="KG The Last Time" charset="0"/>
              </a:rPr>
              <a:t>smooth </a:t>
            </a:r>
            <a:endParaRPr lang="en-US" sz="4800" b="1" dirty="0">
              <a:latin typeface="KG The Last Time" charset="0"/>
              <a:ea typeface="KG The Last Time" charset="0"/>
              <a:cs typeface="KG The Last Time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756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371600" y="6096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KG Miss Kindergarten" charset="0"/>
                <a:ea typeface="KG Miss Kindergarten" charset="0"/>
                <a:cs typeface="KG Miss Kindergarten" charset="0"/>
              </a:rPr>
              <a:t>What do those words mean?</a:t>
            </a:r>
            <a:endParaRPr lang="en-US" sz="4800" dirty="0">
              <a:latin typeface="KG Miss Kindergarten" charset="0"/>
              <a:ea typeface="KG Miss Kindergarten" charset="0"/>
              <a:cs typeface="KG Miss Kindergarte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179260"/>
            <a:ext cx="76962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KG Lego House" charset="0"/>
                <a:ea typeface="KG Lego House" charset="0"/>
                <a:cs typeface="KG Lego House" charset="0"/>
              </a:rPr>
              <a:t>fruit- part of a plant that contains seeds </a:t>
            </a:r>
          </a:p>
          <a:p>
            <a:endParaRPr lang="en-US" sz="4400" dirty="0" smtClean="0">
              <a:latin typeface="KG Lego House" charset="0"/>
              <a:ea typeface="KG Lego House" charset="0"/>
              <a:cs typeface="KG Lego House" charset="0"/>
            </a:endParaRPr>
          </a:p>
          <a:p>
            <a:r>
              <a:rPr lang="en-US" sz="4400" dirty="0" smtClean="0">
                <a:latin typeface="KG Lego House" charset="0"/>
                <a:ea typeface="KG Lego House" charset="0"/>
                <a:cs typeface="KG Lego House" charset="0"/>
              </a:rPr>
              <a:t>soil- </a:t>
            </a:r>
            <a:r>
              <a:rPr lang="en-US" sz="4400" dirty="0">
                <a:latin typeface="KG Lego House" charset="0"/>
                <a:ea typeface="KG Lego House" charset="0"/>
                <a:cs typeface="KG Lego House" charset="0"/>
              </a:rPr>
              <a:t>top layer of Earth’s surface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551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371600" y="6096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KG Miss Kindergarten" charset="0"/>
                <a:ea typeface="KG Miss Kindergarten" charset="0"/>
                <a:cs typeface="KG Miss Kindergarten" charset="0"/>
              </a:rPr>
              <a:t>What do those words mean?</a:t>
            </a:r>
            <a:endParaRPr lang="en-US" sz="4800" dirty="0">
              <a:latin typeface="KG Miss Kindergarten" charset="0"/>
              <a:ea typeface="KG Miss Kindergarten" charset="0"/>
              <a:cs typeface="KG Miss Kindergarte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179260"/>
            <a:ext cx="7696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KG Lego House" charset="0"/>
                <a:ea typeface="KG Lego House" charset="0"/>
                <a:cs typeface="KG Lego House" charset="0"/>
              </a:rPr>
              <a:t>root- part of the plant that takes in water and holds the plant in place </a:t>
            </a:r>
          </a:p>
          <a:p>
            <a:endParaRPr lang="en-US" sz="4400" dirty="0" smtClean="0">
              <a:latin typeface="KG Lego House" charset="0"/>
              <a:ea typeface="KG Lego House" charset="0"/>
              <a:cs typeface="KG Lego House" charset="0"/>
            </a:endParaRPr>
          </a:p>
          <a:p>
            <a:r>
              <a:rPr lang="en-US" sz="4400" dirty="0" smtClean="0">
                <a:latin typeface="KG Lego House" charset="0"/>
                <a:ea typeface="KG Lego House" charset="0"/>
                <a:cs typeface="KG Lego House" charset="0"/>
              </a:rPr>
              <a:t>harvest- </a:t>
            </a:r>
            <a:r>
              <a:rPr lang="en-US" sz="4400" dirty="0">
                <a:latin typeface="KG Lego House" charset="0"/>
                <a:ea typeface="KG Lego House" charset="0"/>
                <a:cs typeface="KG Lego House" charset="0"/>
              </a:rPr>
              <a:t>to gather crops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354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371600" y="6096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KG Miss Kindergarten" charset="0"/>
                <a:ea typeface="KG Miss Kindergarten" charset="0"/>
                <a:cs typeface="KG Miss Kindergarten" charset="0"/>
              </a:rPr>
              <a:t>What do those words mean?</a:t>
            </a:r>
            <a:endParaRPr lang="en-US" sz="4800" dirty="0">
              <a:latin typeface="KG Miss Kindergarten" charset="0"/>
              <a:ea typeface="KG Miss Kindergarten" charset="0"/>
              <a:cs typeface="KG Miss Kindergarte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179260"/>
            <a:ext cx="7696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vine- a plant with a long, thin </a:t>
            </a:r>
          </a:p>
          <a:p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stem </a:t>
            </a:r>
          </a:p>
          <a:p>
            <a:endParaRPr lang="en-US" sz="3600" dirty="0" smtClean="0">
              <a:latin typeface="KG Lego House" charset="0"/>
              <a:ea typeface="KG Lego House" charset="0"/>
              <a:cs typeface="KG Lego House" charset="0"/>
            </a:endParaRPr>
          </a:p>
          <a:p>
            <a:r>
              <a:rPr lang="en-US" sz="3600" dirty="0" smtClean="0">
                <a:latin typeface="KG Lego House" charset="0"/>
                <a:ea typeface="KG Lego House" charset="0"/>
                <a:cs typeface="KG Lego House" charset="0"/>
              </a:rPr>
              <a:t>bumpy- </a:t>
            </a:r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covered with high spots or lumps </a:t>
            </a:r>
          </a:p>
          <a:p>
            <a:endParaRPr lang="en-US" sz="3600" dirty="0" smtClean="0">
              <a:latin typeface="KG Lego House" charset="0"/>
              <a:ea typeface="KG Lego House" charset="0"/>
              <a:cs typeface="KG Lego House" charset="0"/>
            </a:endParaRPr>
          </a:p>
          <a:p>
            <a:r>
              <a:rPr lang="en-US" sz="3600" dirty="0" smtClean="0">
                <a:latin typeface="KG Lego House" charset="0"/>
                <a:ea typeface="KG Lego House" charset="0"/>
                <a:cs typeface="KG Lego House" charset="0"/>
              </a:rPr>
              <a:t>smooth- </a:t>
            </a:r>
            <a:r>
              <a:rPr lang="en-US" sz="3600" dirty="0">
                <a:latin typeface="KG Lego House" charset="0"/>
                <a:ea typeface="KG Lego House" charset="0"/>
                <a:cs typeface="KG Lego House" charset="0"/>
              </a:rPr>
              <a:t>flat or even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479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477</Words>
  <Application>Microsoft Macintosh PowerPoint</Application>
  <PresentationFormat>On-screen Show (4:3)</PresentationFormat>
  <Paragraphs>119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USD 229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Orpin, Jacqueline M.</dc:creator>
  <cp:lastModifiedBy>Teacher</cp:lastModifiedBy>
  <cp:revision>9</cp:revision>
  <dcterms:created xsi:type="dcterms:W3CDTF">2015-09-25T01:17:26Z</dcterms:created>
  <dcterms:modified xsi:type="dcterms:W3CDTF">2016-10-12T01:41:03Z</dcterms:modified>
</cp:coreProperties>
</file>